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8" r:id="rId3"/>
    <p:sldId id="259" r:id="rId4"/>
    <p:sldId id="282" r:id="rId5"/>
    <p:sldId id="257" r:id="rId6"/>
    <p:sldId id="283" r:id="rId7"/>
    <p:sldId id="260" r:id="rId8"/>
    <p:sldId id="281" r:id="rId9"/>
    <p:sldId id="280" r:id="rId10"/>
    <p:sldId id="279" r:id="rId11"/>
    <p:sldId id="278" r:id="rId12"/>
    <p:sldId id="269" r:id="rId13"/>
    <p:sldId id="267" r:id="rId14"/>
    <p:sldId id="265" r:id="rId15"/>
    <p:sldId id="271" r:id="rId16"/>
    <p:sldId id="272" r:id="rId17"/>
    <p:sldId id="264" r:id="rId18"/>
    <p:sldId id="284" r:id="rId19"/>
    <p:sldId id="273" r:id="rId20"/>
    <p:sldId id="286" r:id="rId21"/>
    <p:sldId id="287" r:id="rId22"/>
    <p:sldId id="285" r:id="rId23"/>
    <p:sldId id="275" r:id="rId24"/>
    <p:sldId id="27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0" d="100"/>
          <a:sy n="190" d="100"/>
        </p:scale>
        <p:origin x="41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8ABA93-F551-4FA8-BCC5-9776EE636778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9EEBE2-3746-4417-AE7C-E4D52C846C22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Investigating data structure</a:t>
          </a:r>
          <a:endParaRPr lang="en-US"/>
        </a:p>
      </dgm:t>
    </dgm:pt>
    <dgm:pt modelId="{CB94D567-B023-4886-8E21-63A1430C8816}" type="parTrans" cxnId="{4E1C365C-E35A-4A03-9F7C-DB87B9B64F8A}">
      <dgm:prSet/>
      <dgm:spPr/>
      <dgm:t>
        <a:bodyPr/>
        <a:lstStyle/>
        <a:p>
          <a:endParaRPr lang="en-US"/>
        </a:p>
      </dgm:t>
    </dgm:pt>
    <dgm:pt modelId="{E530BC3D-90A5-43C0-B517-94CC6E5A1C74}" type="sibTrans" cxnId="{4E1C365C-E35A-4A03-9F7C-DB87B9B64F8A}">
      <dgm:prSet/>
      <dgm:spPr/>
      <dgm:t>
        <a:bodyPr/>
        <a:lstStyle/>
        <a:p>
          <a:endParaRPr lang="en-US"/>
        </a:p>
      </dgm:t>
    </dgm:pt>
    <dgm:pt modelId="{CE94C9B8-C175-47D9-AFD7-3C61CDA3D433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Viewing initial trends</a:t>
          </a:r>
          <a:endParaRPr lang="en-US" dirty="0"/>
        </a:p>
      </dgm:t>
    </dgm:pt>
    <dgm:pt modelId="{20F9441D-188D-48D6-88C5-970C950B00C1}" type="parTrans" cxnId="{7A4C5BEF-A22F-44D9-A502-EBEE763DE373}">
      <dgm:prSet/>
      <dgm:spPr/>
      <dgm:t>
        <a:bodyPr/>
        <a:lstStyle/>
        <a:p>
          <a:endParaRPr lang="en-US"/>
        </a:p>
      </dgm:t>
    </dgm:pt>
    <dgm:pt modelId="{06DBA5BC-A36D-4B0B-BD83-B9518558C592}" type="sibTrans" cxnId="{7A4C5BEF-A22F-44D9-A502-EBEE763DE373}">
      <dgm:prSet/>
      <dgm:spPr/>
      <dgm:t>
        <a:bodyPr/>
        <a:lstStyle/>
        <a:p>
          <a:endParaRPr lang="en-US"/>
        </a:p>
      </dgm:t>
    </dgm:pt>
    <dgm:pt modelId="{89510695-39F7-4808-A7F2-4D444C2A4172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Further data cleaning </a:t>
          </a:r>
          <a:endParaRPr lang="en-US" dirty="0"/>
        </a:p>
      </dgm:t>
    </dgm:pt>
    <dgm:pt modelId="{0DD6C0F1-0A10-498D-B6CD-F12CFF9D2BBC}" type="parTrans" cxnId="{5BBF6816-9421-4FF3-90A3-041817EFEA6C}">
      <dgm:prSet/>
      <dgm:spPr/>
      <dgm:t>
        <a:bodyPr/>
        <a:lstStyle/>
        <a:p>
          <a:endParaRPr lang="en-US"/>
        </a:p>
      </dgm:t>
    </dgm:pt>
    <dgm:pt modelId="{52852B85-68AE-4A92-93BC-8E8FA13DA163}" type="sibTrans" cxnId="{5BBF6816-9421-4FF3-90A3-041817EFEA6C}">
      <dgm:prSet/>
      <dgm:spPr/>
      <dgm:t>
        <a:bodyPr/>
        <a:lstStyle/>
        <a:p>
          <a:endParaRPr lang="en-US"/>
        </a:p>
      </dgm:t>
    </dgm:pt>
    <dgm:pt modelId="{9FA02101-66F6-47CF-85A1-683D4259483B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Final statistical model </a:t>
          </a:r>
          <a:endParaRPr lang="en-US" dirty="0"/>
        </a:p>
      </dgm:t>
    </dgm:pt>
    <dgm:pt modelId="{4E840EFE-0E74-4D76-9013-5AD1674AB243}" type="parTrans" cxnId="{8B3BEC03-1733-4D26-A582-0C11D15B7BC5}">
      <dgm:prSet/>
      <dgm:spPr/>
      <dgm:t>
        <a:bodyPr/>
        <a:lstStyle/>
        <a:p>
          <a:endParaRPr lang="en-US"/>
        </a:p>
      </dgm:t>
    </dgm:pt>
    <dgm:pt modelId="{7BBA7E3D-720B-4260-941E-9F67F6B92257}" type="sibTrans" cxnId="{8B3BEC03-1733-4D26-A582-0C11D15B7BC5}">
      <dgm:prSet/>
      <dgm:spPr/>
      <dgm:t>
        <a:bodyPr/>
        <a:lstStyle/>
        <a:p>
          <a:endParaRPr lang="en-US"/>
        </a:p>
      </dgm:t>
    </dgm:pt>
    <dgm:pt modelId="{895C9967-79E6-4EEE-B10D-F76D12566C3E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General data wrangling </a:t>
          </a:r>
          <a:endParaRPr lang="en-US" dirty="0"/>
        </a:p>
      </dgm:t>
    </dgm:pt>
    <dgm:pt modelId="{56A1E2B7-2CA5-419D-A782-25D285E6C629}" type="sibTrans" cxnId="{862152F8-E7FC-4AC2-98EA-A9AAD20E4A1C}">
      <dgm:prSet/>
      <dgm:spPr/>
      <dgm:t>
        <a:bodyPr/>
        <a:lstStyle/>
        <a:p>
          <a:endParaRPr lang="en-US"/>
        </a:p>
      </dgm:t>
    </dgm:pt>
    <dgm:pt modelId="{B846EF1C-A3F6-42CE-9771-2BC2D98FE384}" type="parTrans" cxnId="{862152F8-E7FC-4AC2-98EA-A9AAD20E4A1C}">
      <dgm:prSet/>
      <dgm:spPr/>
      <dgm:t>
        <a:bodyPr/>
        <a:lstStyle/>
        <a:p>
          <a:endParaRPr lang="en-US"/>
        </a:p>
      </dgm:t>
    </dgm:pt>
    <dgm:pt modelId="{DF2D13E1-DC84-4AC4-B69A-828CF8D62AE6}" type="pres">
      <dgm:prSet presAssocID="{9F8ABA93-F551-4FA8-BCC5-9776EE636778}" presName="root" presStyleCnt="0">
        <dgm:presLayoutVars>
          <dgm:dir/>
          <dgm:resizeHandles val="exact"/>
        </dgm:presLayoutVars>
      </dgm:prSet>
      <dgm:spPr/>
    </dgm:pt>
    <dgm:pt modelId="{1D96726B-CADD-4074-9E5E-C1FAC14C7AAF}" type="pres">
      <dgm:prSet presAssocID="{149EEBE2-3746-4417-AE7C-E4D52C846C22}" presName="compNode" presStyleCnt="0"/>
      <dgm:spPr/>
    </dgm:pt>
    <dgm:pt modelId="{BC14632E-C2E3-41EA-9AF6-E52909B96C62}" type="pres">
      <dgm:prSet presAssocID="{149EEBE2-3746-4417-AE7C-E4D52C846C22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C5EB306D-A0EA-4387-984D-F1541AC02662}" type="pres">
      <dgm:prSet presAssocID="{149EEBE2-3746-4417-AE7C-E4D52C846C22}" presName="spaceRect" presStyleCnt="0"/>
      <dgm:spPr/>
    </dgm:pt>
    <dgm:pt modelId="{4E375A97-4BBF-4A28-B16E-28EAEDB4AF1F}" type="pres">
      <dgm:prSet presAssocID="{149EEBE2-3746-4417-AE7C-E4D52C846C22}" presName="textRect" presStyleLbl="revTx" presStyleIdx="0" presStyleCnt="5">
        <dgm:presLayoutVars>
          <dgm:chMax val="1"/>
          <dgm:chPref val="1"/>
        </dgm:presLayoutVars>
      </dgm:prSet>
      <dgm:spPr/>
    </dgm:pt>
    <dgm:pt modelId="{8BE9BA3A-FAFB-4355-BF6E-ADCF0A1B8439}" type="pres">
      <dgm:prSet presAssocID="{E530BC3D-90A5-43C0-B517-94CC6E5A1C74}" presName="sibTrans" presStyleCnt="0"/>
      <dgm:spPr/>
    </dgm:pt>
    <dgm:pt modelId="{C9797B3D-8700-4B19-B20E-1E68DD6019E2}" type="pres">
      <dgm:prSet presAssocID="{895C9967-79E6-4EEE-B10D-F76D12566C3E}" presName="compNode" presStyleCnt="0"/>
      <dgm:spPr/>
    </dgm:pt>
    <dgm:pt modelId="{6F07BDB2-1F75-4C5E-B746-EA8A15473AC1}" type="pres">
      <dgm:prSet presAssocID="{895C9967-79E6-4EEE-B10D-F76D12566C3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 with solid fill"/>
        </a:ext>
      </dgm:extLst>
    </dgm:pt>
    <dgm:pt modelId="{AF55D056-A2F4-4258-8B86-189D6F6A03B3}" type="pres">
      <dgm:prSet presAssocID="{895C9967-79E6-4EEE-B10D-F76D12566C3E}" presName="spaceRect" presStyleCnt="0"/>
      <dgm:spPr/>
    </dgm:pt>
    <dgm:pt modelId="{BECD597F-ABAC-4DCD-BE56-BAB02C0B3D26}" type="pres">
      <dgm:prSet presAssocID="{895C9967-79E6-4EEE-B10D-F76D12566C3E}" presName="textRect" presStyleLbl="revTx" presStyleIdx="1" presStyleCnt="5">
        <dgm:presLayoutVars>
          <dgm:chMax val="1"/>
          <dgm:chPref val="1"/>
        </dgm:presLayoutVars>
      </dgm:prSet>
      <dgm:spPr/>
    </dgm:pt>
    <dgm:pt modelId="{FB380AAB-BC79-42E1-AC17-B4D80E0104F6}" type="pres">
      <dgm:prSet presAssocID="{56A1E2B7-2CA5-419D-A782-25D285E6C629}" presName="sibTrans" presStyleCnt="0"/>
      <dgm:spPr/>
    </dgm:pt>
    <dgm:pt modelId="{F5C637E2-23E0-446D-A239-322E66E5923B}" type="pres">
      <dgm:prSet presAssocID="{CE94C9B8-C175-47D9-AFD7-3C61CDA3D433}" presName="compNode" presStyleCnt="0"/>
      <dgm:spPr/>
    </dgm:pt>
    <dgm:pt modelId="{98408B59-A617-4CC3-9818-045DE1B35991}" type="pres">
      <dgm:prSet presAssocID="{CE94C9B8-C175-47D9-AFD7-3C61CDA3D433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8497B77F-96FC-45A6-8364-3A0B874664C6}" type="pres">
      <dgm:prSet presAssocID="{CE94C9B8-C175-47D9-AFD7-3C61CDA3D433}" presName="spaceRect" presStyleCnt="0"/>
      <dgm:spPr/>
    </dgm:pt>
    <dgm:pt modelId="{775B4034-7BB3-4061-AB0C-532B1931168A}" type="pres">
      <dgm:prSet presAssocID="{CE94C9B8-C175-47D9-AFD7-3C61CDA3D433}" presName="textRect" presStyleLbl="revTx" presStyleIdx="2" presStyleCnt="5">
        <dgm:presLayoutVars>
          <dgm:chMax val="1"/>
          <dgm:chPref val="1"/>
        </dgm:presLayoutVars>
      </dgm:prSet>
      <dgm:spPr/>
    </dgm:pt>
    <dgm:pt modelId="{0D4BE5DA-6AC7-4F43-8622-CF090C0D4149}" type="pres">
      <dgm:prSet presAssocID="{06DBA5BC-A36D-4B0B-BD83-B9518558C592}" presName="sibTrans" presStyleCnt="0"/>
      <dgm:spPr/>
    </dgm:pt>
    <dgm:pt modelId="{74A396F0-EE8B-4C5B-8C1E-E0519A6E5A18}" type="pres">
      <dgm:prSet presAssocID="{89510695-39F7-4808-A7F2-4D444C2A4172}" presName="compNode" presStyleCnt="0"/>
      <dgm:spPr/>
    </dgm:pt>
    <dgm:pt modelId="{BA746B2F-E43F-4BB7-8ED8-1B82C6A4E7C8}" type="pres">
      <dgm:prSet presAssocID="{89510695-39F7-4808-A7F2-4D444C2A417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p and bucket"/>
        </a:ext>
      </dgm:extLst>
    </dgm:pt>
    <dgm:pt modelId="{F03C451B-B24B-4B8D-BA1E-40E80E0B983E}" type="pres">
      <dgm:prSet presAssocID="{89510695-39F7-4808-A7F2-4D444C2A4172}" presName="spaceRect" presStyleCnt="0"/>
      <dgm:spPr/>
    </dgm:pt>
    <dgm:pt modelId="{9FC6D11A-1286-4AE5-98E9-121E9B149277}" type="pres">
      <dgm:prSet presAssocID="{89510695-39F7-4808-A7F2-4D444C2A4172}" presName="textRect" presStyleLbl="revTx" presStyleIdx="3" presStyleCnt="5">
        <dgm:presLayoutVars>
          <dgm:chMax val="1"/>
          <dgm:chPref val="1"/>
        </dgm:presLayoutVars>
      </dgm:prSet>
      <dgm:spPr/>
    </dgm:pt>
    <dgm:pt modelId="{F3B043BE-145A-4869-8F14-2A3037895089}" type="pres">
      <dgm:prSet presAssocID="{52852B85-68AE-4A92-93BC-8E8FA13DA163}" presName="sibTrans" presStyleCnt="0"/>
      <dgm:spPr/>
    </dgm:pt>
    <dgm:pt modelId="{A533FD33-DDFB-4367-9A52-C4BE2C4FBAD9}" type="pres">
      <dgm:prSet presAssocID="{9FA02101-66F6-47CF-85A1-683D4259483B}" presName="compNode" presStyleCnt="0"/>
      <dgm:spPr/>
    </dgm:pt>
    <dgm:pt modelId="{FD62591B-DBC2-4521-8851-FDEA94C2572A}" type="pres">
      <dgm:prSet presAssocID="{9FA02101-66F6-47CF-85A1-683D4259483B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 with solid fill"/>
        </a:ext>
      </dgm:extLst>
    </dgm:pt>
    <dgm:pt modelId="{E1DE824B-AC54-4D5A-80FB-5221365546C9}" type="pres">
      <dgm:prSet presAssocID="{9FA02101-66F6-47CF-85A1-683D4259483B}" presName="spaceRect" presStyleCnt="0"/>
      <dgm:spPr/>
    </dgm:pt>
    <dgm:pt modelId="{B7CD0EF6-E8A7-4E64-B1A1-B595C4579FBD}" type="pres">
      <dgm:prSet presAssocID="{9FA02101-66F6-47CF-85A1-683D4259483B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8B3BEC03-1733-4D26-A582-0C11D15B7BC5}" srcId="{9F8ABA93-F551-4FA8-BCC5-9776EE636778}" destId="{9FA02101-66F6-47CF-85A1-683D4259483B}" srcOrd="4" destOrd="0" parTransId="{4E840EFE-0E74-4D76-9013-5AD1674AB243}" sibTransId="{7BBA7E3D-720B-4260-941E-9F67F6B92257}"/>
    <dgm:cxn modelId="{5BBF6816-9421-4FF3-90A3-041817EFEA6C}" srcId="{9F8ABA93-F551-4FA8-BCC5-9776EE636778}" destId="{89510695-39F7-4808-A7F2-4D444C2A4172}" srcOrd="3" destOrd="0" parTransId="{0DD6C0F1-0A10-498D-B6CD-F12CFF9D2BBC}" sibTransId="{52852B85-68AE-4A92-93BC-8E8FA13DA163}"/>
    <dgm:cxn modelId="{EA78EF1B-703A-4CFA-9E79-CAC334594A70}" type="presOf" srcId="{9FA02101-66F6-47CF-85A1-683D4259483B}" destId="{B7CD0EF6-E8A7-4E64-B1A1-B595C4579FBD}" srcOrd="0" destOrd="0" presId="urn:microsoft.com/office/officeart/2018/2/layout/IconLabelList"/>
    <dgm:cxn modelId="{4E1C365C-E35A-4A03-9F7C-DB87B9B64F8A}" srcId="{9F8ABA93-F551-4FA8-BCC5-9776EE636778}" destId="{149EEBE2-3746-4417-AE7C-E4D52C846C22}" srcOrd="0" destOrd="0" parTransId="{CB94D567-B023-4886-8E21-63A1430C8816}" sibTransId="{E530BC3D-90A5-43C0-B517-94CC6E5A1C74}"/>
    <dgm:cxn modelId="{F0651C7C-AFB5-482B-A815-F0C9F555CB00}" type="presOf" srcId="{9F8ABA93-F551-4FA8-BCC5-9776EE636778}" destId="{DF2D13E1-DC84-4AC4-B69A-828CF8D62AE6}" srcOrd="0" destOrd="0" presId="urn:microsoft.com/office/officeart/2018/2/layout/IconLabelList"/>
    <dgm:cxn modelId="{C81D7582-3E9D-4FD5-B579-1B8B43C3F15F}" type="presOf" srcId="{895C9967-79E6-4EEE-B10D-F76D12566C3E}" destId="{BECD597F-ABAC-4DCD-BE56-BAB02C0B3D26}" srcOrd="0" destOrd="0" presId="urn:microsoft.com/office/officeart/2018/2/layout/IconLabelList"/>
    <dgm:cxn modelId="{0CC845C1-AA85-419B-9E98-C8929EDD0311}" type="presOf" srcId="{149EEBE2-3746-4417-AE7C-E4D52C846C22}" destId="{4E375A97-4BBF-4A28-B16E-28EAEDB4AF1F}" srcOrd="0" destOrd="0" presId="urn:microsoft.com/office/officeart/2018/2/layout/IconLabelList"/>
    <dgm:cxn modelId="{B39B6CD1-ABC5-43F4-8C8C-46FCD44C7286}" type="presOf" srcId="{89510695-39F7-4808-A7F2-4D444C2A4172}" destId="{9FC6D11A-1286-4AE5-98E9-121E9B149277}" srcOrd="0" destOrd="0" presId="urn:microsoft.com/office/officeart/2018/2/layout/IconLabelList"/>
    <dgm:cxn modelId="{7C2812D3-D6BA-406B-887A-6BED9B2B15D7}" type="presOf" srcId="{CE94C9B8-C175-47D9-AFD7-3C61CDA3D433}" destId="{775B4034-7BB3-4061-AB0C-532B1931168A}" srcOrd="0" destOrd="0" presId="urn:microsoft.com/office/officeart/2018/2/layout/IconLabelList"/>
    <dgm:cxn modelId="{7A4C5BEF-A22F-44D9-A502-EBEE763DE373}" srcId="{9F8ABA93-F551-4FA8-BCC5-9776EE636778}" destId="{CE94C9B8-C175-47D9-AFD7-3C61CDA3D433}" srcOrd="2" destOrd="0" parTransId="{20F9441D-188D-48D6-88C5-970C950B00C1}" sibTransId="{06DBA5BC-A36D-4B0B-BD83-B9518558C592}"/>
    <dgm:cxn modelId="{862152F8-E7FC-4AC2-98EA-A9AAD20E4A1C}" srcId="{9F8ABA93-F551-4FA8-BCC5-9776EE636778}" destId="{895C9967-79E6-4EEE-B10D-F76D12566C3E}" srcOrd="1" destOrd="0" parTransId="{B846EF1C-A3F6-42CE-9771-2BC2D98FE384}" sibTransId="{56A1E2B7-2CA5-419D-A782-25D285E6C629}"/>
    <dgm:cxn modelId="{385E9DC2-604B-4A4F-9FE7-9273E13987FD}" type="presParOf" srcId="{DF2D13E1-DC84-4AC4-B69A-828CF8D62AE6}" destId="{1D96726B-CADD-4074-9E5E-C1FAC14C7AAF}" srcOrd="0" destOrd="0" presId="urn:microsoft.com/office/officeart/2018/2/layout/IconLabelList"/>
    <dgm:cxn modelId="{ECAD826E-9E10-4C01-819E-71D53307AF50}" type="presParOf" srcId="{1D96726B-CADD-4074-9E5E-C1FAC14C7AAF}" destId="{BC14632E-C2E3-41EA-9AF6-E52909B96C62}" srcOrd="0" destOrd="0" presId="urn:microsoft.com/office/officeart/2018/2/layout/IconLabelList"/>
    <dgm:cxn modelId="{32E5033D-2FEE-48C5-8C49-4495B8C4DD92}" type="presParOf" srcId="{1D96726B-CADD-4074-9E5E-C1FAC14C7AAF}" destId="{C5EB306D-A0EA-4387-984D-F1541AC02662}" srcOrd="1" destOrd="0" presId="urn:microsoft.com/office/officeart/2018/2/layout/IconLabelList"/>
    <dgm:cxn modelId="{1D63360C-461D-4E33-B35F-93258BF68428}" type="presParOf" srcId="{1D96726B-CADD-4074-9E5E-C1FAC14C7AAF}" destId="{4E375A97-4BBF-4A28-B16E-28EAEDB4AF1F}" srcOrd="2" destOrd="0" presId="urn:microsoft.com/office/officeart/2018/2/layout/IconLabelList"/>
    <dgm:cxn modelId="{36538D02-0D61-4044-89B6-2FE57FA788C1}" type="presParOf" srcId="{DF2D13E1-DC84-4AC4-B69A-828CF8D62AE6}" destId="{8BE9BA3A-FAFB-4355-BF6E-ADCF0A1B8439}" srcOrd="1" destOrd="0" presId="urn:microsoft.com/office/officeart/2018/2/layout/IconLabelList"/>
    <dgm:cxn modelId="{44FC3B87-C7C1-49E3-B987-A9256D7F3C82}" type="presParOf" srcId="{DF2D13E1-DC84-4AC4-B69A-828CF8D62AE6}" destId="{C9797B3D-8700-4B19-B20E-1E68DD6019E2}" srcOrd="2" destOrd="0" presId="urn:microsoft.com/office/officeart/2018/2/layout/IconLabelList"/>
    <dgm:cxn modelId="{D8542C31-6E56-45E0-8E38-F53B07C99A01}" type="presParOf" srcId="{C9797B3D-8700-4B19-B20E-1E68DD6019E2}" destId="{6F07BDB2-1F75-4C5E-B746-EA8A15473AC1}" srcOrd="0" destOrd="0" presId="urn:microsoft.com/office/officeart/2018/2/layout/IconLabelList"/>
    <dgm:cxn modelId="{D5191208-105A-4C56-A8C7-50571DDD45F0}" type="presParOf" srcId="{C9797B3D-8700-4B19-B20E-1E68DD6019E2}" destId="{AF55D056-A2F4-4258-8B86-189D6F6A03B3}" srcOrd="1" destOrd="0" presId="urn:microsoft.com/office/officeart/2018/2/layout/IconLabelList"/>
    <dgm:cxn modelId="{7E71E4C2-12BD-4A7E-8B70-A7805A0F6B1F}" type="presParOf" srcId="{C9797B3D-8700-4B19-B20E-1E68DD6019E2}" destId="{BECD597F-ABAC-4DCD-BE56-BAB02C0B3D26}" srcOrd="2" destOrd="0" presId="urn:microsoft.com/office/officeart/2018/2/layout/IconLabelList"/>
    <dgm:cxn modelId="{D813E7B2-7419-4C0C-B812-3828A2F4A3DD}" type="presParOf" srcId="{DF2D13E1-DC84-4AC4-B69A-828CF8D62AE6}" destId="{FB380AAB-BC79-42E1-AC17-B4D80E0104F6}" srcOrd="3" destOrd="0" presId="urn:microsoft.com/office/officeart/2018/2/layout/IconLabelList"/>
    <dgm:cxn modelId="{50479913-18A4-492E-8209-5B98CD84E187}" type="presParOf" srcId="{DF2D13E1-DC84-4AC4-B69A-828CF8D62AE6}" destId="{F5C637E2-23E0-446D-A239-322E66E5923B}" srcOrd="4" destOrd="0" presId="urn:microsoft.com/office/officeart/2018/2/layout/IconLabelList"/>
    <dgm:cxn modelId="{D658A874-428D-4225-A8B2-BF510E52AB80}" type="presParOf" srcId="{F5C637E2-23E0-446D-A239-322E66E5923B}" destId="{98408B59-A617-4CC3-9818-045DE1B35991}" srcOrd="0" destOrd="0" presId="urn:microsoft.com/office/officeart/2018/2/layout/IconLabelList"/>
    <dgm:cxn modelId="{1D23A699-68C3-4D47-B641-D667F5D3FC1F}" type="presParOf" srcId="{F5C637E2-23E0-446D-A239-322E66E5923B}" destId="{8497B77F-96FC-45A6-8364-3A0B874664C6}" srcOrd="1" destOrd="0" presId="urn:microsoft.com/office/officeart/2018/2/layout/IconLabelList"/>
    <dgm:cxn modelId="{232D20C5-7C8C-4B41-A1CC-DEEEE072CEE0}" type="presParOf" srcId="{F5C637E2-23E0-446D-A239-322E66E5923B}" destId="{775B4034-7BB3-4061-AB0C-532B1931168A}" srcOrd="2" destOrd="0" presId="urn:microsoft.com/office/officeart/2018/2/layout/IconLabelList"/>
    <dgm:cxn modelId="{A66781D1-1D10-4C77-B57F-825C734CFA29}" type="presParOf" srcId="{DF2D13E1-DC84-4AC4-B69A-828CF8D62AE6}" destId="{0D4BE5DA-6AC7-4F43-8622-CF090C0D4149}" srcOrd="5" destOrd="0" presId="urn:microsoft.com/office/officeart/2018/2/layout/IconLabelList"/>
    <dgm:cxn modelId="{57532535-F4A4-4099-9DF4-3598F6C68901}" type="presParOf" srcId="{DF2D13E1-DC84-4AC4-B69A-828CF8D62AE6}" destId="{74A396F0-EE8B-4C5B-8C1E-E0519A6E5A18}" srcOrd="6" destOrd="0" presId="urn:microsoft.com/office/officeart/2018/2/layout/IconLabelList"/>
    <dgm:cxn modelId="{632F14D9-B3BA-43E2-9CFB-D38FEC789FBB}" type="presParOf" srcId="{74A396F0-EE8B-4C5B-8C1E-E0519A6E5A18}" destId="{BA746B2F-E43F-4BB7-8ED8-1B82C6A4E7C8}" srcOrd="0" destOrd="0" presId="urn:microsoft.com/office/officeart/2018/2/layout/IconLabelList"/>
    <dgm:cxn modelId="{89B2A065-6AAB-4E1E-937C-75ECD2D5023B}" type="presParOf" srcId="{74A396F0-EE8B-4C5B-8C1E-E0519A6E5A18}" destId="{F03C451B-B24B-4B8D-BA1E-40E80E0B983E}" srcOrd="1" destOrd="0" presId="urn:microsoft.com/office/officeart/2018/2/layout/IconLabelList"/>
    <dgm:cxn modelId="{C9676C57-E2A8-4328-BC76-F9C8AD0469F5}" type="presParOf" srcId="{74A396F0-EE8B-4C5B-8C1E-E0519A6E5A18}" destId="{9FC6D11A-1286-4AE5-98E9-121E9B149277}" srcOrd="2" destOrd="0" presId="urn:microsoft.com/office/officeart/2018/2/layout/IconLabelList"/>
    <dgm:cxn modelId="{8C2A2B95-68D1-4472-921F-C22AC1B80CE4}" type="presParOf" srcId="{DF2D13E1-DC84-4AC4-B69A-828CF8D62AE6}" destId="{F3B043BE-145A-4869-8F14-2A3037895089}" srcOrd="7" destOrd="0" presId="urn:microsoft.com/office/officeart/2018/2/layout/IconLabelList"/>
    <dgm:cxn modelId="{2C9FA45C-5B18-4708-964C-709D3AB52554}" type="presParOf" srcId="{DF2D13E1-DC84-4AC4-B69A-828CF8D62AE6}" destId="{A533FD33-DDFB-4367-9A52-C4BE2C4FBAD9}" srcOrd="8" destOrd="0" presId="urn:microsoft.com/office/officeart/2018/2/layout/IconLabelList"/>
    <dgm:cxn modelId="{67904F92-1336-4590-B5A1-4ED3CD6D98F2}" type="presParOf" srcId="{A533FD33-DDFB-4367-9A52-C4BE2C4FBAD9}" destId="{FD62591B-DBC2-4521-8851-FDEA94C2572A}" srcOrd="0" destOrd="0" presId="urn:microsoft.com/office/officeart/2018/2/layout/IconLabelList"/>
    <dgm:cxn modelId="{15958BAD-5E55-4291-8C77-EE7605B6AA15}" type="presParOf" srcId="{A533FD33-DDFB-4367-9A52-C4BE2C4FBAD9}" destId="{E1DE824B-AC54-4D5A-80FB-5221365546C9}" srcOrd="1" destOrd="0" presId="urn:microsoft.com/office/officeart/2018/2/layout/IconLabelList"/>
    <dgm:cxn modelId="{6E82A677-37B6-4FFF-AB10-02F987E97D8C}" type="presParOf" srcId="{A533FD33-DDFB-4367-9A52-C4BE2C4FBAD9}" destId="{B7CD0EF6-E8A7-4E64-B1A1-B595C4579FB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14632E-C2E3-41EA-9AF6-E52909B96C62}">
      <dsp:nvSpPr>
        <dsp:cNvPr id="0" name=""/>
        <dsp:cNvSpPr/>
      </dsp:nvSpPr>
      <dsp:spPr>
        <a:xfrm>
          <a:off x="419237" y="1183724"/>
          <a:ext cx="677900" cy="6779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375A97-4BBF-4A28-B16E-28EAEDB4AF1F}">
      <dsp:nvSpPr>
        <dsp:cNvPr id="0" name=""/>
        <dsp:cNvSpPr/>
      </dsp:nvSpPr>
      <dsp:spPr>
        <a:xfrm>
          <a:off x="4964" y="2094470"/>
          <a:ext cx="1506445" cy="602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/>
            <a:t>Investigating data structure</a:t>
          </a:r>
          <a:endParaRPr lang="en-US" sz="1700" kern="1200"/>
        </a:p>
      </dsp:txBody>
      <dsp:txXfrm>
        <a:off x="4964" y="2094470"/>
        <a:ext cx="1506445" cy="602578"/>
      </dsp:txXfrm>
    </dsp:sp>
    <dsp:sp modelId="{6F07BDB2-1F75-4C5E-B746-EA8A15473AC1}">
      <dsp:nvSpPr>
        <dsp:cNvPr id="0" name=""/>
        <dsp:cNvSpPr/>
      </dsp:nvSpPr>
      <dsp:spPr>
        <a:xfrm>
          <a:off x="2189310" y="1183724"/>
          <a:ext cx="677900" cy="6779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CD597F-ABAC-4DCD-BE56-BAB02C0B3D26}">
      <dsp:nvSpPr>
        <dsp:cNvPr id="0" name=""/>
        <dsp:cNvSpPr/>
      </dsp:nvSpPr>
      <dsp:spPr>
        <a:xfrm>
          <a:off x="1775038" y="2094470"/>
          <a:ext cx="1506445" cy="602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/>
            <a:t>General data wrangling </a:t>
          </a:r>
          <a:endParaRPr lang="en-US" sz="1700" kern="1200" dirty="0"/>
        </a:p>
      </dsp:txBody>
      <dsp:txXfrm>
        <a:off x="1775038" y="2094470"/>
        <a:ext cx="1506445" cy="602578"/>
      </dsp:txXfrm>
    </dsp:sp>
    <dsp:sp modelId="{98408B59-A617-4CC3-9818-045DE1B35991}">
      <dsp:nvSpPr>
        <dsp:cNvPr id="0" name=""/>
        <dsp:cNvSpPr/>
      </dsp:nvSpPr>
      <dsp:spPr>
        <a:xfrm>
          <a:off x="3959383" y="1183724"/>
          <a:ext cx="677900" cy="6779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5B4034-7BB3-4061-AB0C-532B1931168A}">
      <dsp:nvSpPr>
        <dsp:cNvPr id="0" name=""/>
        <dsp:cNvSpPr/>
      </dsp:nvSpPr>
      <dsp:spPr>
        <a:xfrm>
          <a:off x="3545111" y="2094470"/>
          <a:ext cx="1506445" cy="602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/>
            <a:t>Viewing initial trends</a:t>
          </a:r>
          <a:endParaRPr lang="en-US" sz="1700" kern="1200" dirty="0"/>
        </a:p>
      </dsp:txBody>
      <dsp:txXfrm>
        <a:off x="3545111" y="2094470"/>
        <a:ext cx="1506445" cy="602578"/>
      </dsp:txXfrm>
    </dsp:sp>
    <dsp:sp modelId="{BA746B2F-E43F-4BB7-8ED8-1B82C6A4E7C8}">
      <dsp:nvSpPr>
        <dsp:cNvPr id="0" name=""/>
        <dsp:cNvSpPr/>
      </dsp:nvSpPr>
      <dsp:spPr>
        <a:xfrm>
          <a:off x="5729457" y="1183724"/>
          <a:ext cx="677900" cy="6779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C6D11A-1286-4AE5-98E9-121E9B149277}">
      <dsp:nvSpPr>
        <dsp:cNvPr id="0" name=""/>
        <dsp:cNvSpPr/>
      </dsp:nvSpPr>
      <dsp:spPr>
        <a:xfrm>
          <a:off x="5315184" y="2094470"/>
          <a:ext cx="1506445" cy="602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/>
            <a:t>Further data cleaning </a:t>
          </a:r>
          <a:endParaRPr lang="en-US" sz="1700" kern="1200" dirty="0"/>
        </a:p>
      </dsp:txBody>
      <dsp:txXfrm>
        <a:off x="5315184" y="2094470"/>
        <a:ext cx="1506445" cy="602578"/>
      </dsp:txXfrm>
    </dsp:sp>
    <dsp:sp modelId="{FD62591B-DBC2-4521-8851-FDEA94C2572A}">
      <dsp:nvSpPr>
        <dsp:cNvPr id="0" name=""/>
        <dsp:cNvSpPr/>
      </dsp:nvSpPr>
      <dsp:spPr>
        <a:xfrm>
          <a:off x="7499530" y="1183724"/>
          <a:ext cx="677900" cy="6779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D0EF6-E8A7-4E64-B1A1-B595C4579FBD}">
      <dsp:nvSpPr>
        <dsp:cNvPr id="0" name=""/>
        <dsp:cNvSpPr/>
      </dsp:nvSpPr>
      <dsp:spPr>
        <a:xfrm>
          <a:off x="7085257" y="2094470"/>
          <a:ext cx="1506445" cy="602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/>
            <a:t>Final statistical model </a:t>
          </a:r>
          <a:endParaRPr lang="en-US" sz="1700" kern="1200" dirty="0"/>
        </a:p>
      </dsp:txBody>
      <dsp:txXfrm>
        <a:off x="7085257" y="2094470"/>
        <a:ext cx="1506445" cy="602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jpe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28DE3A-3BC9-458D-9A91-4FC9C69648A1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71E0D-B837-4246-BA5B-BCD8A2070C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3985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1867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0205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8560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4106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926806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5066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8179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9900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720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5589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85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2744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50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0324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8515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2691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55E9C-95DD-48C8-9A2C-D9D21F728EEC}" type="datetimeFigureOut">
              <a:rPr lang="en-AU" smtClean="0"/>
              <a:t>29/08/2023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DB92C30-C2CB-4E78-BFD7-787F56AC71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1220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file:///D:\projects\Crash-Stats-Vic-Data\data\images\initial_analysis\WeatherCorrelation.png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file:///D:\projects\Crash-Stats-Vic-Data\data\images\initial_analysis\CrashCorrTime.png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C5770-5448-37FE-CC83-D20829E8C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121544" cy="1646302"/>
          </a:xfrm>
        </p:spPr>
        <p:txBody>
          <a:bodyPr/>
          <a:lstStyle/>
          <a:p>
            <a:r>
              <a:rPr lang="en-AU" dirty="0"/>
              <a:t>When Do We Need Emergency Services?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73C967-DB1C-C077-3438-706CDDA4F8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1305" y="4050833"/>
            <a:ext cx="6102698" cy="1096899"/>
          </a:xfrm>
        </p:spPr>
        <p:txBody>
          <a:bodyPr>
            <a:normAutofit lnSpcReduction="10000"/>
          </a:bodyPr>
          <a:lstStyle/>
          <a:p>
            <a:pPr algn="l"/>
            <a:r>
              <a:rPr lang="en-AU" dirty="0"/>
              <a:t>Analysing Vic Roads crash data</a:t>
            </a:r>
          </a:p>
          <a:p>
            <a:pPr algn="l"/>
            <a:r>
              <a:rPr lang="en-AU" dirty="0"/>
              <a:t>August 2023</a:t>
            </a:r>
          </a:p>
          <a:p>
            <a:pPr algn="l"/>
            <a:r>
              <a:rPr lang="en-AU" dirty="0"/>
              <a:t>Andre Medina</a:t>
            </a:r>
          </a:p>
        </p:txBody>
      </p:sp>
    </p:spTree>
    <p:extLst>
      <p:ext uri="{BB962C8B-B14F-4D97-AF65-F5344CB8AC3E}">
        <p14:creationId xmlns:p14="http://schemas.microsoft.com/office/powerpoint/2010/main" val="17261421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7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9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7" name="Picture 6" descr="Pen pointing to a graph on a screen">
            <a:extLst>
              <a:ext uri="{FF2B5EF4-FFF2-40B4-BE49-F238E27FC236}">
                <a16:creationId xmlns:a16="http://schemas.microsoft.com/office/drawing/2014/main" id="{557C7E9A-FE93-C09C-9870-FB3C256533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7822" b="5569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Parallelogram 36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A9DEEA-4BEC-6E8C-537C-9784B9A3D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450" y="1678665"/>
            <a:ext cx="448255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/>
              <a:t>Viewing Initial Trends</a:t>
            </a:r>
            <a:endParaRPr lang="en-US" sz="5400"/>
          </a:p>
        </p:txBody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1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3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602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pic>
        <p:nvPicPr>
          <p:cNvPr id="2" name="Picture 1" descr="A graph showing a graph&#10;&#10;Description automatically generated with medium confidence">
            <a:extLst>
              <a:ext uri="{FF2B5EF4-FFF2-40B4-BE49-F238E27FC236}">
                <a16:creationId xmlns:a16="http://schemas.microsoft.com/office/drawing/2014/main" id="{EF411DD6-12BE-E413-6879-B26F571D8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687" y="1472212"/>
            <a:ext cx="10733785" cy="45913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954050-B009-D5DA-CCC9-C41473376933}"/>
              </a:ext>
            </a:extLst>
          </p:cNvPr>
          <p:cNvSpPr/>
          <p:nvPr/>
        </p:nvSpPr>
        <p:spPr>
          <a:xfrm>
            <a:off x="996182" y="794415"/>
            <a:ext cx="6381796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A179073-B6C7-2867-CB65-0A21DB9DE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8482" y="635353"/>
            <a:ext cx="8596668" cy="832626"/>
          </a:xfrm>
        </p:spPr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Emergency Callouts Over Time</a:t>
            </a:r>
          </a:p>
        </p:txBody>
      </p:sp>
    </p:spTree>
    <p:extLst>
      <p:ext uri="{BB962C8B-B14F-4D97-AF65-F5344CB8AC3E}">
        <p14:creationId xmlns:p14="http://schemas.microsoft.com/office/powerpoint/2010/main" val="384348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C83C03-403B-FBF4-71C6-D42462E17491}"/>
              </a:ext>
            </a:extLst>
          </p:cNvPr>
          <p:cNvSpPr/>
          <p:nvPr/>
        </p:nvSpPr>
        <p:spPr>
          <a:xfrm>
            <a:off x="914024" y="197953"/>
            <a:ext cx="4454045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FD29E-4C64-C013-407E-D67A245C1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3544" y="318963"/>
            <a:ext cx="8596668" cy="1320800"/>
          </a:xfrm>
        </p:spPr>
        <p:txBody>
          <a:bodyPr/>
          <a:lstStyle/>
          <a:p>
            <a:r>
              <a:rPr lang="en-AU" dirty="0"/>
              <a:t>Crashes by Road and Sky Conditions</a:t>
            </a:r>
          </a:p>
        </p:txBody>
      </p:sp>
      <p:pic>
        <p:nvPicPr>
          <p:cNvPr id="5" name="Picture 4" descr="A graph of red rectangular objects&#10;&#10;Description automatically generated with medium confidence">
            <a:extLst>
              <a:ext uri="{FF2B5EF4-FFF2-40B4-BE49-F238E27FC236}">
                <a16:creationId xmlns:a16="http://schemas.microsoft.com/office/drawing/2014/main" id="{6A3E1519-902E-3B72-15B8-AF6DB23ED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251" y="1102005"/>
            <a:ext cx="7156704" cy="536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67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3957E901-E5F3-5AC2-AD83-2BFD6BCCE343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1066126" y="1105577"/>
            <a:ext cx="6967531" cy="522564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2333DF2-07A8-DD80-A05B-5A28C907A0BE}"/>
              </a:ext>
            </a:extLst>
          </p:cNvPr>
          <p:cNvSpPr/>
          <p:nvPr/>
        </p:nvSpPr>
        <p:spPr>
          <a:xfrm>
            <a:off x="922435" y="178526"/>
            <a:ext cx="4472525" cy="1383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0730968-3A43-ED02-C1C4-D4C151A42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509" y="526775"/>
            <a:ext cx="8596668" cy="843280"/>
          </a:xfrm>
        </p:spPr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Correlation of Conditions</a:t>
            </a:r>
          </a:p>
        </p:txBody>
      </p:sp>
    </p:spTree>
    <p:extLst>
      <p:ext uri="{BB962C8B-B14F-4D97-AF65-F5344CB8AC3E}">
        <p14:creationId xmlns:p14="http://schemas.microsoft.com/office/powerpoint/2010/main" val="745216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chart with blue rectangles&#10;&#10;Description automatically generated">
            <a:extLst>
              <a:ext uri="{FF2B5EF4-FFF2-40B4-BE49-F238E27FC236}">
                <a16:creationId xmlns:a16="http://schemas.microsoft.com/office/drawing/2014/main" id="{8953A9BE-7D7A-61DF-3DEA-AE5B723F37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234" y="1521716"/>
            <a:ext cx="4617181" cy="4617181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4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6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7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8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79B0B0DE-FBBB-2E39-600A-1A80A7C837F6}"/>
              </a:ext>
            </a:extLst>
          </p:cNvPr>
          <p:cNvSpPr/>
          <p:nvPr/>
        </p:nvSpPr>
        <p:spPr>
          <a:xfrm>
            <a:off x="1160469" y="808443"/>
            <a:ext cx="3756435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A420488D-7341-F74E-C451-7D4BA5F3D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5129" y="666206"/>
            <a:ext cx="8596668" cy="1320800"/>
          </a:xfrm>
        </p:spPr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Crashes by Sky Conditions</a:t>
            </a:r>
          </a:p>
        </p:txBody>
      </p:sp>
    </p:spTree>
    <p:extLst>
      <p:ext uri="{BB962C8B-B14F-4D97-AF65-F5344CB8AC3E}">
        <p14:creationId xmlns:p14="http://schemas.microsoft.com/office/powerpoint/2010/main" val="3671415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pic>
        <p:nvPicPr>
          <p:cNvPr id="6" name="Picture 5" descr="A graph of a crash&#10;&#10;Description automatically generated">
            <a:extLst>
              <a:ext uri="{FF2B5EF4-FFF2-40B4-BE49-F238E27FC236}">
                <a16:creationId xmlns:a16="http://schemas.microsoft.com/office/drawing/2014/main" id="{3B639152-9296-1559-44F3-11CAAC5F8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558" y="1092306"/>
            <a:ext cx="5234940" cy="52349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BA19E0C-847A-7ADC-D8BC-A421CCD65402}"/>
              </a:ext>
            </a:extLst>
          </p:cNvPr>
          <p:cNvSpPr/>
          <p:nvPr/>
        </p:nvSpPr>
        <p:spPr>
          <a:xfrm>
            <a:off x="2185723" y="408732"/>
            <a:ext cx="3756435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F0BAF94-B695-3CEE-EF26-6D7D219EFE36}"/>
              </a:ext>
            </a:extLst>
          </p:cNvPr>
          <p:cNvSpPr txBox="1">
            <a:spLocks/>
          </p:cNvSpPr>
          <p:nvPr/>
        </p:nvSpPr>
        <p:spPr>
          <a:xfrm>
            <a:off x="3191665" y="505064"/>
            <a:ext cx="8596668" cy="8077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/>
              <a:t>Crashes by Part of Day</a:t>
            </a:r>
          </a:p>
        </p:txBody>
      </p:sp>
    </p:spTree>
    <p:extLst>
      <p:ext uri="{BB962C8B-B14F-4D97-AF65-F5344CB8AC3E}">
        <p14:creationId xmlns:p14="http://schemas.microsoft.com/office/powerpoint/2010/main" val="1375713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aph of blue bars&#10;&#10;Description automatically generated">
            <a:extLst>
              <a:ext uri="{FF2B5EF4-FFF2-40B4-BE49-F238E27FC236}">
                <a16:creationId xmlns:a16="http://schemas.microsoft.com/office/drawing/2014/main" id="{DFE032D5-A52D-0093-8D03-852D72ED0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799" y="803415"/>
            <a:ext cx="7674660" cy="5755995"/>
          </a:xfrm>
          <a:prstGeom prst="rect">
            <a:avLst/>
          </a:prstGeom>
        </p:spPr>
      </p:pic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C83C03-403B-FBF4-71C6-D42462E17491}"/>
              </a:ext>
            </a:extLst>
          </p:cNvPr>
          <p:cNvSpPr/>
          <p:nvPr/>
        </p:nvSpPr>
        <p:spPr>
          <a:xfrm>
            <a:off x="1952625" y="180057"/>
            <a:ext cx="4454045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FD29E-4C64-C013-407E-D67A245C1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3577" y="259291"/>
            <a:ext cx="8596668" cy="1097842"/>
          </a:xfrm>
          <a:noFill/>
        </p:spPr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Emergency Callouts Over Time</a:t>
            </a:r>
          </a:p>
        </p:txBody>
      </p:sp>
    </p:spTree>
    <p:extLst>
      <p:ext uri="{BB962C8B-B14F-4D97-AF65-F5344CB8AC3E}">
        <p14:creationId xmlns:p14="http://schemas.microsoft.com/office/powerpoint/2010/main" val="601406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aph of blue rectangular objects&#10;&#10;Description automatically generated with medium confidence">
            <a:extLst>
              <a:ext uri="{FF2B5EF4-FFF2-40B4-BE49-F238E27FC236}">
                <a16:creationId xmlns:a16="http://schemas.microsoft.com/office/drawing/2014/main" id="{0200FEDC-17F8-6ED0-CCFD-CC2EDA001CE0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733381" y="1453211"/>
            <a:ext cx="8367045" cy="502022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0886419-50EC-6C9C-60E2-5EB3CB77E9AD}"/>
              </a:ext>
            </a:extLst>
          </p:cNvPr>
          <p:cNvSpPr/>
          <p:nvPr/>
        </p:nvSpPr>
        <p:spPr>
          <a:xfrm>
            <a:off x="1160469" y="808443"/>
            <a:ext cx="3756435" cy="904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2DD7939-0B23-6E4B-FD35-C4568FF93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Crashes by Day</a:t>
            </a:r>
            <a:br>
              <a:rPr lang="en-AU" dirty="0">
                <a:solidFill>
                  <a:schemeClr val="accent2"/>
                </a:solidFill>
              </a:rPr>
            </a:br>
            <a:endParaRPr lang="en-AU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396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6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66" name="Isosceles Triangle 6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6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6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6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0" name="Isosceles Triangle 6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1" name="Isosceles Triangle 7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5" name="Picture 4" descr="Hand spraying sanitiser">
            <a:extLst>
              <a:ext uri="{FF2B5EF4-FFF2-40B4-BE49-F238E27FC236}">
                <a16:creationId xmlns:a16="http://schemas.microsoft.com/office/drawing/2014/main" id="{1B7BA169-B255-D7C1-A23E-B72D4FC220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8733" b="4658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75" name="Parallelogram 74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83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85" name="Isosceles Triangle 84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569943-7254-C41B-8C8F-1F0D36C68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450" y="1678665"/>
            <a:ext cx="448255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/>
              <a:t>Further Cleaning</a:t>
            </a:r>
          </a:p>
        </p:txBody>
      </p:sp>
      <p:sp>
        <p:nvSpPr>
          <p:cNvPr id="87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89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91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93" name="Isosceles Triangle 92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9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AFC92-5098-1AE9-D009-B9044F117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411" y="613610"/>
            <a:ext cx="8596668" cy="1320800"/>
          </a:xfrm>
        </p:spPr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Target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4EB32-4574-BEBD-92B9-77CE3949F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9101" y="1859799"/>
            <a:ext cx="8596668" cy="3880773"/>
          </a:xfrm>
        </p:spPr>
        <p:txBody>
          <a:bodyPr/>
          <a:lstStyle/>
          <a:p>
            <a:pPr>
              <a:buClr>
                <a:schemeClr val="accent2"/>
              </a:buClr>
            </a:pPr>
            <a:endParaRPr lang="en-AU" dirty="0"/>
          </a:p>
          <a:p>
            <a:pPr>
              <a:buClr>
                <a:schemeClr val="accent2"/>
              </a:buClr>
            </a:pPr>
            <a:r>
              <a:rPr lang="en-AU" dirty="0"/>
              <a:t>For each combination of</a:t>
            </a:r>
          </a:p>
          <a:p>
            <a:pPr lvl="1">
              <a:buClr>
                <a:schemeClr val="accent2"/>
              </a:buClr>
            </a:pPr>
            <a:r>
              <a:rPr lang="en-AU" dirty="0"/>
              <a:t>Sky condition</a:t>
            </a:r>
          </a:p>
          <a:p>
            <a:pPr lvl="1">
              <a:buClr>
                <a:schemeClr val="accent2"/>
              </a:buClr>
            </a:pPr>
            <a:r>
              <a:rPr lang="en-AU" dirty="0"/>
              <a:t>Region</a:t>
            </a:r>
          </a:p>
          <a:p>
            <a:pPr lvl="1">
              <a:buClr>
                <a:schemeClr val="accent2"/>
              </a:buClr>
            </a:pPr>
            <a:r>
              <a:rPr lang="en-AU" dirty="0"/>
              <a:t>Day of the week</a:t>
            </a:r>
          </a:p>
          <a:p>
            <a:pPr lvl="1">
              <a:buClr>
                <a:schemeClr val="accent2"/>
              </a:buClr>
            </a:pPr>
            <a:r>
              <a:rPr lang="en-AU" dirty="0"/>
              <a:t>Part of the day</a:t>
            </a:r>
          </a:p>
          <a:p>
            <a:pPr>
              <a:buClr>
                <a:schemeClr val="accent2"/>
              </a:buClr>
            </a:pPr>
            <a:r>
              <a:rPr lang="en-AU" dirty="0"/>
              <a:t>Calculate average number of emergency services</a:t>
            </a:r>
          </a:p>
          <a:p>
            <a:pPr lvl="1">
              <a:buClr>
                <a:schemeClr val="accent2"/>
              </a:buClr>
            </a:pPr>
            <a:endParaRPr lang="en-AU" dirty="0"/>
          </a:p>
          <a:p>
            <a:pPr lvl="1">
              <a:buClr>
                <a:schemeClr val="accent2"/>
              </a:buClr>
            </a:pPr>
            <a:endParaRPr lang="en-AU" dirty="0"/>
          </a:p>
          <a:p>
            <a:pPr lvl="1">
              <a:buClr>
                <a:schemeClr val="accent2"/>
              </a:buClr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0122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77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81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C2C0BD-CA2E-3EEC-C354-8D59A8C96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843375" cy="51756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Why?</a:t>
            </a: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592C3-5253-0128-B87F-E26F88EB1C53}"/>
              </a:ext>
            </a:extLst>
          </p:cNvPr>
          <p:cNvSpPr txBox="1">
            <a:spLocks/>
          </p:cNvSpPr>
          <p:nvPr/>
        </p:nvSpPr>
        <p:spPr>
          <a:xfrm>
            <a:off x="6150267" y="1002055"/>
            <a:ext cx="5511296" cy="51756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FFFF"/>
                </a:solidFill>
              </a:rPr>
              <a:t>How many emergency services do we need?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Should we reallocate the current distribution?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Where should we send Ambulances &amp; Police in the moment?</a:t>
            </a:r>
          </a:p>
        </p:txBody>
      </p:sp>
    </p:spTree>
    <p:extLst>
      <p:ext uri="{BB962C8B-B14F-4D97-AF65-F5344CB8AC3E}">
        <p14:creationId xmlns:p14="http://schemas.microsoft.com/office/powerpoint/2010/main" val="2231943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84B7-5329-9EEA-C9FF-A4792E61C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4171A-1F4D-AC4B-F2AB-3F8240041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Regional areas have smaller number of samples</a:t>
            </a:r>
          </a:p>
          <a:p>
            <a:r>
              <a:rPr lang="en-AU" dirty="0"/>
              <a:t>Data is already split up into rainy days and clear days</a:t>
            </a:r>
          </a:p>
          <a:p>
            <a:r>
              <a:rPr lang="en-AU" dirty="0"/>
              <a:t>Both breakdown and average over time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9015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D5FC-5A91-5B26-7DB1-3DC1B5469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final format </a:t>
            </a:r>
            <a:r>
              <a:rPr lang="en-AU"/>
              <a:t>dist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2170D-E903-5BC3-3A54-E68DB985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05909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8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50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51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52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39" name="Picture 4" descr="Magnifying glass showing decling performance">
            <a:extLst>
              <a:ext uri="{FF2B5EF4-FFF2-40B4-BE49-F238E27FC236}">
                <a16:creationId xmlns:a16="http://schemas.microsoft.com/office/drawing/2014/main" id="{50FDC458-01FB-754F-1787-9ED564FB77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2020" b="11372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8" name="Parallelogram 57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66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68" name="Isosceles Triangle 67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97DA9A-06BE-6743-2A84-E6BF0AB3E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450" y="1678665"/>
            <a:ext cx="448255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400"/>
              <a:t>Final Statistical Model</a:t>
            </a:r>
          </a:p>
        </p:txBody>
      </p:sp>
      <p:sp>
        <p:nvSpPr>
          <p:cNvPr id="70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72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74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834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19986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1931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6" name="Isosceles Triangle 7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6" name="Picture 5" descr="Cars in a traffic jam">
            <a:extLst>
              <a:ext uri="{FF2B5EF4-FFF2-40B4-BE49-F238E27FC236}">
                <a16:creationId xmlns:a16="http://schemas.microsoft.com/office/drawing/2014/main" id="{C5A0060E-9384-DEFC-4A1E-B815126F4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73" b="6673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85" name="Parallelogram 84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93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683C9-C900-1591-B609-656496E50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4723" y="81944"/>
            <a:ext cx="448255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/>
              <a:t>How?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8AC58C-F3E8-A096-3DA5-245322C53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54723" y="2499550"/>
            <a:ext cx="4485725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crash data!</a:t>
            </a:r>
          </a:p>
        </p:txBody>
      </p:sp>
      <p:sp>
        <p:nvSpPr>
          <p:cNvPr id="97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99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01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DE87357D-4CCD-9974-B886-BD9D9773A6DE}"/>
              </a:ext>
            </a:extLst>
          </p:cNvPr>
          <p:cNvSpPr txBox="1">
            <a:spLocks/>
          </p:cNvSpPr>
          <p:nvPr/>
        </p:nvSpPr>
        <p:spPr>
          <a:xfrm>
            <a:off x="4996943" y="3432220"/>
            <a:ext cx="5265640" cy="21016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Find key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Group the crashes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Number of times 000 arrived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Convert to a percentage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a statical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331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517C4-88ED-DECE-4894-FBAB0679F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394191-EDA8-A451-CD7A-5744ED9315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0174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271E1-A9CA-E162-54F3-9479FB1F6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accent2"/>
                </a:solidFill>
              </a:rPr>
              <a:t>Major steps</a:t>
            </a:r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DE45A72D-D1A6-738A-74E6-9B1766B0A2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5183209"/>
              </p:ext>
            </p:extLst>
          </p:nvPr>
        </p:nvGraphicFramePr>
        <p:xfrm>
          <a:off x="677334" y="2160589"/>
          <a:ext cx="8596668" cy="388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188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9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6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7" name="Isosceles Triangle 14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8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49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50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51" name="Isosceles Triangle 18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52" name="Isosceles Triangle 19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pic>
        <p:nvPicPr>
          <p:cNvPr id="5" name="Content Placeholder 4" descr="Scientists in lab">
            <a:extLst>
              <a:ext uri="{FF2B5EF4-FFF2-40B4-BE49-F238E27FC236}">
                <a16:creationId xmlns:a16="http://schemas.microsoft.com/office/drawing/2014/main" id="{2483F165-1FA8-2E17-EC1C-2864B6BAC7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909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53" name="Isosceles Triangle 21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4" name="Parallelogram 23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25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27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8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59" name="Isosceles Triangle 33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5179BA-65D1-05A9-1568-94D18CDEE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450" y="1678665"/>
            <a:ext cx="4482553" cy="236913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5400" dirty="0"/>
              <a:t>Investigating Structure &amp; Wrangling Data</a:t>
            </a:r>
          </a:p>
        </p:txBody>
      </p:sp>
      <p:sp>
        <p:nvSpPr>
          <p:cNvPr id="60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61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62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63" name="Isosceles Triangle 41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2997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28" name="Isosceles Triangle 17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3" name="Isosceles Triangle 21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AU"/>
            </a:p>
          </p:txBody>
        </p:sp>
      </p:grp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FFEAF9-253D-15F0-5D99-D456F6415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Initial Data Structure</a:t>
            </a:r>
          </a:p>
        </p:txBody>
      </p:sp>
      <p:sp>
        <p:nvSpPr>
          <p:cNvPr id="36" name="Isosceles Triangle 2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37" name="Isosceles Triangle 2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F2922DC-0533-3874-A998-D101656ABD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62068" y="1948543"/>
            <a:ext cx="4413366" cy="4093481"/>
          </a:xfrm>
        </p:spPr>
        <p:txBody>
          <a:bodyPr/>
          <a:lstStyle/>
          <a:p>
            <a:pPr marL="0" indent="0" algn="ctr" defTabSz="480060">
              <a:spcBef>
                <a:spcPts val="1050"/>
              </a:spcBef>
              <a:buNone/>
            </a:pPr>
            <a:r>
              <a:rPr lang="en-AU" sz="2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Pre-Crash data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Time of accident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Atmospheric condition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Road condition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Local Government Area (LGA)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Light Condition</a:t>
            </a:r>
            <a:endParaRPr lang="en-AU" sz="1890" kern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26F86B-AE9D-DF4B-03BB-69DA96E2CA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6565" y="1948543"/>
            <a:ext cx="4413365" cy="4093482"/>
          </a:xfrm>
        </p:spPr>
        <p:txBody>
          <a:bodyPr/>
          <a:lstStyle/>
          <a:p>
            <a:pPr marL="0" indent="0" algn="ctr" defTabSz="480060">
              <a:spcBef>
                <a:spcPts val="1050"/>
              </a:spcBef>
              <a:buNone/>
            </a:pPr>
            <a:r>
              <a:rPr lang="en-AU" sz="2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Post-Crash data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Severity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Number of people involved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Accident Type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Police Needed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Ambulance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01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CC01-E03E-CE77-5EBE-16E2B12D4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Simplifying Data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954D97C4-6080-1932-58E0-293983DB9588}"/>
              </a:ext>
            </a:extLst>
          </p:cNvPr>
          <p:cNvSpPr txBox="1">
            <a:spLocks/>
          </p:cNvSpPr>
          <p:nvPr/>
        </p:nvSpPr>
        <p:spPr>
          <a:xfrm>
            <a:off x="1074388" y="2031275"/>
            <a:ext cx="4413366" cy="4093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480060">
              <a:spcBef>
                <a:spcPts val="1050"/>
              </a:spcBef>
              <a:buFont typeface="Wingdings 3" charset="2"/>
              <a:buNone/>
            </a:pPr>
            <a:r>
              <a:rPr lang="en-AU" sz="2800" dirty="0"/>
              <a:t>Pre-Crash data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Day of the week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Part of the day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Atmospheric condition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Road condition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LGA / Region</a:t>
            </a:r>
            <a:endParaRPr lang="en-A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D68D59-4F14-B6FF-2CC6-B604FC9A9333}"/>
              </a:ext>
            </a:extLst>
          </p:cNvPr>
          <p:cNvSpPr txBox="1">
            <a:spLocks/>
          </p:cNvSpPr>
          <p:nvPr/>
        </p:nvSpPr>
        <p:spPr>
          <a:xfrm>
            <a:off x="5789845" y="2061755"/>
            <a:ext cx="4413365" cy="4093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480060">
              <a:spcBef>
                <a:spcPts val="1050"/>
              </a:spcBef>
              <a:buFont typeface="Wingdings 3" charset="2"/>
              <a:buNone/>
            </a:pPr>
            <a:r>
              <a:rPr lang="en-AU" sz="2800" dirty="0"/>
              <a:t>Post-Crash data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Police Needed</a:t>
            </a:r>
          </a:p>
          <a:p>
            <a:pPr marL="360045" indent="-360045" defTabSz="480060">
              <a:spcBef>
                <a:spcPts val="1050"/>
              </a:spcBef>
            </a:pPr>
            <a:r>
              <a:rPr lang="en-AU" sz="1890" dirty="0"/>
              <a:t>Ambulance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59123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D74D5-8974-4CA0-9BEE-54EC58101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Ambulance Needed</a:t>
            </a:r>
          </a:p>
        </p:txBody>
      </p:sp>
      <p:pic>
        <p:nvPicPr>
          <p:cNvPr id="9" name="Graphic 8" descr="Ambulance">
            <a:extLst>
              <a:ext uri="{FF2B5EF4-FFF2-40B4-BE49-F238E27FC236}">
                <a16:creationId xmlns:a16="http://schemas.microsoft.com/office/drawing/2014/main" id="{259885FB-B073-1304-DB40-DFDC23908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7474" y="2159331"/>
            <a:ext cx="2915973" cy="2915973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F6AD92-63E7-7A46-4EB0-9AFF863FE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931" y="2586445"/>
            <a:ext cx="4057583" cy="3559419"/>
          </a:xfrm>
        </p:spPr>
        <p:txBody>
          <a:bodyPr>
            <a:normAutofit/>
          </a:bodyPr>
          <a:lstStyle/>
          <a:p>
            <a:pPr>
              <a:buClr>
                <a:schemeClr val="accent2"/>
              </a:buClr>
            </a:pPr>
            <a:r>
              <a:rPr lang="en-AU" dirty="0"/>
              <a:t>Each crash was linked to a group of people</a:t>
            </a:r>
          </a:p>
          <a:p>
            <a:pPr>
              <a:buClr>
                <a:schemeClr val="accent2"/>
              </a:buClr>
            </a:pPr>
            <a:r>
              <a:rPr lang="en-AU" dirty="0"/>
              <a:t>Each person had their injury severity recorded</a:t>
            </a:r>
          </a:p>
          <a:p>
            <a:pPr>
              <a:buClr>
                <a:schemeClr val="accent2"/>
              </a:buClr>
            </a:pPr>
            <a:r>
              <a:rPr lang="en-AU" dirty="0"/>
              <a:t>If someone was taken to the hospital, it was recorded</a:t>
            </a:r>
          </a:p>
        </p:txBody>
      </p:sp>
    </p:spTree>
    <p:extLst>
      <p:ext uri="{BB962C8B-B14F-4D97-AF65-F5344CB8AC3E}">
        <p14:creationId xmlns:p14="http://schemas.microsoft.com/office/powerpoint/2010/main" val="380797967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6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CB3535"/>
      </a:accent1>
      <a:accent2>
        <a:srgbClr val="00B0F0"/>
      </a:accent2>
      <a:accent3>
        <a:srgbClr val="FF7D7D"/>
      </a:accent3>
      <a:accent4>
        <a:srgbClr val="0070C0"/>
      </a:accent4>
      <a:accent5>
        <a:srgbClr val="98ADD8"/>
      </a:accent5>
      <a:accent6>
        <a:srgbClr val="FF0000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</TotalTime>
  <Words>267</Words>
  <Application>Microsoft Office PowerPoint</Application>
  <PresentationFormat>Widescreen</PresentationFormat>
  <Paragraphs>75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Trebuchet MS</vt:lpstr>
      <vt:lpstr>Wingdings 3</vt:lpstr>
      <vt:lpstr>Facet</vt:lpstr>
      <vt:lpstr>When Do We Need Emergency Services?</vt:lpstr>
      <vt:lpstr>Why?</vt:lpstr>
      <vt:lpstr>How?</vt:lpstr>
      <vt:lpstr>PowerPoint Presentation</vt:lpstr>
      <vt:lpstr>Major steps</vt:lpstr>
      <vt:lpstr>Investigating Structure &amp; Wrangling Data</vt:lpstr>
      <vt:lpstr>Initial Data Structure</vt:lpstr>
      <vt:lpstr>Simplifying Data</vt:lpstr>
      <vt:lpstr>Ambulance Needed</vt:lpstr>
      <vt:lpstr>Viewing Initial Trends</vt:lpstr>
      <vt:lpstr>Emergency Callouts Over Time</vt:lpstr>
      <vt:lpstr>Crashes by Road and Sky Conditions</vt:lpstr>
      <vt:lpstr>Correlation of Conditions</vt:lpstr>
      <vt:lpstr>Crashes by Sky Conditions</vt:lpstr>
      <vt:lpstr>PowerPoint Presentation</vt:lpstr>
      <vt:lpstr>Emergency Callouts Over Time</vt:lpstr>
      <vt:lpstr>Crashes by Day </vt:lpstr>
      <vt:lpstr>Further Cleaning</vt:lpstr>
      <vt:lpstr>Target Format</vt:lpstr>
      <vt:lpstr>Issues</vt:lpstr>
      <vt:lpstr>final format dist</vt:lpstr>
      <vt:lpstr>Final Statistical Model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When Do We Need Emergency Services?</dc:title>
  <dc:creator>Andre medina</dc:creator>
  <cp:lastModifiedBy>Andre medina</cp:lastModifiedBy>
  <cp:revision>9</cp:revision>
  <dcterms:created xsi:type="dcterms:W3CDTF">2023-08-28T10:43:25Z</dcterms:created>
  <dcterms:modified xsi:type="dcterms:W3CDTF">2023-08-29T06:26:59Z</dcterms:modified>
</cp:coreProperties>
</file>

<file path=docProps/thumbnail.jpeg>
</file>